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h636905242293e25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h636905242293e25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h636905242293e25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h636905242293e25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h636905242293e25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h636905242293e258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h636905242293e258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h636905242293e258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h636905242293e258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h636905242293e258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h2161d974606bfcf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h2161d974606bfcf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divisiblelcnm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33350"/>
            <a:ext cx="8520600" cy="123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2026 ILC Internal Elections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1771650"/>
            <a:ext cx="8520600" cy="29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</a:rPr>
              <a:t>Vice President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</a:rPr>
              <a:t>Treasurer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</a:rPr>
              <a:t>Secretary (not currently filled)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</a:rPr>
              <a:t>1 Member At Large </a:t>
            </a:r>
            <a:endParaRPr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5408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Timetable</a:t>
            </a:r>
            <a:endParaRPr b="1"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789709"/>
            <a:ext cx="8659118" cy="4003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342900" lvl="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" sz="2400" b="1" dirty="0">
                <a:solidFill>
                  <a:schemeClr val="dk1"/>
                </a:solidFill>
              </a:rPr>
              <a:t>October 11 - Solicitation for Candidates - email </a:t>
            </a:r>
            <a:r>
              <a:rPr lang="en" sz="2400" b="1" u="sng" dirty="0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indivisiblelcnm@gmail.com</a:t>
            </a:r>
            <a:endParaRPr sz="2400" b="1" dirty="0">
              <a:solidFill>
                <a:schemeClr val="dk1"/>
              </a:solidFill>
            </a:endParaRPr>
          </a:p>
          <a:p>
            <a:pPr marL="342900" lvl="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" sz="2400" b="1" dirty="0">
                <a:solidFill>
                  <a:schemeClr val="dk1"/>
                </a:solidFill>
              </a:rPr>
              <a:t>October 21 - Nominations close</a:t>
            </a:r>
            <a:endParaRPr sz="2400" b="1" dirty="0">
              <a:solidFill>
                <a:schemeClr val="dk1"/>
              </a:solidFill>
            </a:endParaRPr>
          </a:p>
          <a:p>
            <a:pPr marL="342900" lvl="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" sz="2400" b="1" dirty="0">
                <a:solidFill>
                  <a:schemeClr val="dk1"/>
                </a:solidFill>
              </a:rPr>
              <a:t>October 25 - Candidates Present their backgrounds</a:t>
            </a:r>
            <a:endParaRPr sz="2400" b="1" dirty="0">
              <a:solidFill>
                <a:schemeClr val="dk1"/>
              </a:solidFill>
            </a:endParaRPr>
          </a:p>
          <a:p>
            <a:pPr marL="342900" lvl="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" sz="2400" b="1" dirty="0">
                <a:solidFill>
                  <a:schemeClr val="dk1"/>
                </a:solidFill>
              </a:rPr>
              <a:t>November 8 - Candidates Present their backgrounds</a:t>
            </a:r>
            <a:endParaRPr sz="2400" b="1" dirty="0">
              <a:solidFill>
                <a:schemeClr val="dk1"/>
              </a:solidFill>
            </a:endParaRPr>
          </a:p>
          <a:p>
            <a:pPr marL="342900" lvl="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" sz="2400" b="1" dirty="0">
                <a:solidFill>
                  <a:schemeClr val="dk1"/>
                </a:solidFill>
              </a:rPr>
              <a:t>November 9- 20 - Voting Begins</a:t>
            </a:r>
            <a:endParaRPr sz="2400" b="1" dirty="0">
              <a:solidFill>
                <a:schemeClr val="dk1"/>
              </a:solidFill>
            </a:endParaRPr>
          </a:p>
          <a:p>
            <a:pPr marL="342900" lvl="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" sz="2400" b="1" dirty="0">
                <a:solidFill>
                  <a:schemeClr val="dk1"/>
                </a:solidFill>
              </a:rPr>
              <a:t>December 13 - Winning candidates announced </a:t>
            </a:r>
            <a:endParaRPr sz="24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19564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Voting Process</a:t>
            </a:r>
            <a:endParaRPr b="1" dirty="0"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831273"/>
            <a:ext cx="8520600" cy="40316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dirty="0">
                <a:solidFill>
                  <a:schemeClr val="dk1"/>
                </a:solidFill>
              </a:rPr>
              <a:t>On November 9, 2026 all organizational members (paid members as of 11/8/26) will receive a paper ballot in the mail and an electronic ballot, (google form) via your current physical address and/or email address on file with the Treasurer. </a:t>
            </a:r>
            <a:endParaRPr sz="2900" dirty="0">
              <a:solidFill>
                <a:schemeClr val="dk1"/>
              </a:solidFill>
            </a:endParaRPr>
          </a:p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" sz="2900" dirty="0">
                <a:solidFill>
                  <a:schemeClr val="dk1"/>
                </a:solidFill>
              </a:rPr>
              <a:t>All paper and/or electronic ballots must be returned to ILC by November 20, 2026</a:t>
            </a:r>
            <a:endParaRPr sz="2900" dirty="0">
              <a:solidFill>
                <a:schemeClr val="dk1"/>
              </a:solidFill>
            </a:endParaRPr>
          </a:p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" sz="2900" dirty="0">
                <a:solidFill>
                  <a:schemeClr val="dk1"/>
                </a:solidFill>
              </a:rPr>
              <a:t>Mailing:  Indivisible Las Cruces, P.O.Box 13355, Las Cruces, NM 88013</a:t>
            </a:r>
            <a:endParaRPr sz="2900" dirty="0">
              <a:solidFill>
                <a:schemeClr val="dk1"/>
              </a:solidFill>
            </a:endParaRPr>
          </a:p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" sz="2900" dirty="0">
                <a:solidFill>
                  <a:schemeClr val="dk1"/>
                </a:solidFill>
              </a:rPr>
              <a:t>Electronic:  Complete the Google Form that will be sent to you via email </a:t>
            </a:r>
            <a:endParaRPr sz="2900" dirty="0">
              <a:solidFill>
                <a:schemeClr val="dk1"/>
              </a:solidFill>
            </a:endParaRPr>
          </a:p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" sz="2900" dirty="0">
                <a:solidFill>
                  <a:schemeClr val="dk1"/>
                </a:solidFill>
              </a:rPr>
              <a:t>If you have not received a ballot by November 13, 2026 contact indivisiblelcnm@gmail.com</a:t>
            </a:r>
            <a:endParaRPr sz="29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/>
              <a:t>ILC ByLaws Update 10/01/26</a:t>
            </a:r>
            <a:endParaRPr sz="3200" b="1" dirty="0"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 dirty="0">
                <a:solidFill>
                  <a:schemeClr val="dk1"/>
                </a:solidFill>
              </a:rPr>
              <a:t>ILC's current bylaws were adopted January 31, 2026. Since then, Indivisible Las Cruces has become Indivisible Las Cruces, LLC, a New Mexico single-member LLC. The proposed bylaws update our governance documents to reflect that structure while preserving ILC's member-driven organization.</a:t>
            </a:r>
            <a:endParaRPr sz="2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263209" y="20257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January 2026 Bylaws → Proposed LLC Bylaws</a:t>
            </a:r>
            <a:endParaRPr b="1" dirty="0"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162175" y="775270"/>
            <a:ext cx="8718616" cy="4011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u="sng" dirty="0">
                <a:solidFill>
                  <a:schemeClr val="dk1"/>
                </a:solidFill>
              </a:rPr>
              <a:t>Current Bylaws</a:t>
            </a:r>
            <a:r>
              <a:rPr lang="en" sz="1600" dirty="0">
                <a:solidFill>
                  <a:schemeClr val="dk1"/>
                </a:solidFill>
              </a:rPr>
              <a:t>	                                                      	</a:t>
            </a:r>
            <a:r>
              <a:rPr lang="en" sz="1600" b="1" u="sng" dirty="0">
                <a:solidFill>
                  <a:schemeClr val="dk1"/>
                </a:solidFill>
              </a:rPr>
              <a:t>Proposed Bylaws</a:t>
            </a:r>
            <a:endParaRPr sz="1600" b="1" u="sng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1"/>
                </a:solidFill>
              </a:rPr>
              <a:t>Based partly on former nonprofit structure                 		Updated for ILC, LLC</a:t>
            </a:r>
            <a:endParaRPr sz="1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1"/>
                </a:solidFill>
              </a:rPr>
              <a:t>Membership and LLC ownership roles unclear	      	Defines owner, membership &amp; SC</a:t>
            </a:r>
            <a:endParaRPr sz="1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1"/>
                </a:solidFill>
              </a:rPr>
              <a:t>Outdated corporation/501(c)(4) terminology	              	Removes outdated terminology</a:t>
            </a:r>
            <a:endParaRPr sz="1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1"/>
                </a:solidFill>
              </a:rPr>
              <a:t>Governance and financial authority broadly defined   		Clarifies SC authority &amp; finances       </a:t>
            </a:r>
            <a:endParaRPr sz="1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1"/>
                </a:solidFill>
              </a:rPr>
              <a:t>Political provisions focus mainly on endorsements    		Defines broader political activity          </a:t>
            </a:r>
            <a:endParaRPr sz="1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1"/>
                </a:solidFill>
              </a:rPr>
              <a:t>Some governance provisions unclear or scattered      		Reorganizes &amp; clarifies governance 						rules</a:t>
            </a:r>
            <a:endParaRPr sz="1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dirty="0">
                <a:solidFill>
                  <a:schemeClr val="dk1"/>
                </a:solidFill>
              </a:rPr>
              <a:t>Candidate endorsement 70% per office                          	Simple majority</a:t>
            </a:r>
            <a:endParaRPr sz="15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147151"/>
            <a:ext cx="8520600" cy="9057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3600" b="1" dirty="0"/>
              <a:t>Key Things That Stay the Same</a:t>
            </a:r>
            <a:endParaRPr sz="3600" b="1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1170" b="1" dirty="0"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lvl="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" sz="3600" dirty="0">
                <a:solidFill>
                  <a:schemeClr val="dk1"/>
                </a:solidFill>
              </a:rPr>
              <a:t>20% voting quorum </a:t>
            </a:r>
            <a:endParaRPr sz="3600" dirty="0">
              <a:solidFill>
                <a:schemeClr val="dk1"/>
              </a:solidFill>
            </a:endParaRPr>
          </a:p>
          <a:p>
            <a:pPr marL="342900" lvl="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" sz="3600" dirty="0">
                <a:solidFill>
                  <a:schemeClr val="dk1"/>
                </a:solidFill>
              </a:rPr>
              <a:t>7-member elected Steering Committee </a:t>
            </a:r>
            <a:endParaRPr sz="3600" dirty="0">
              <a:solidFill>
                <a:schemeClr val="dk1"/>
              </a:solidFill>
            </a:endParaRPr>
          </a:p>
          <a:p>
            <a:pPr marL="342900" lvl="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" sz="3600" dirty="0">
                <a:solidFill>
                  <a:schemeClr val="dk1"/>
                </a:solidFill>
              </a:rPr>
              <a:t>Staggered terms </a:t>
            </a:r>
            <a:endParaRPr sz="36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3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Timetable</a:t>
            </a:r>
            <a:endParaRPr b="1" dirty="0"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" sz="3900" dirty="0">
                <a:solidFill>
                  <a:schemeClr val="dk1"/>
                </a:solidFill>
              </a:rPr>
              <a:t>October 11 - Introduce Updated Bylaws</a:t>
            </a:r>
            <a:br>
              <a:rPr lang="en" sz="3900" dirty="0">
                <a:solidFill>
                  <a:schemeClr val="dk1"/>
                </a:solidFill>
              </a:rPr>
            </a:br>
            <a:endParaRPr sz="3900" dirty="0">
              <a:solidFill>
                <a:schemeClr val="dk1"/>
              </a:solidFill>
            </a:endParaRPr>
          </a:p>
          <a:p>
            <a:pPr marL="571500" lvl="0" indent="-571500" algn="l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" sz="3900" dirty="0">
                <a:solidFill>
                  <a:schemeClr val="dk1"/>
                </a:solidFill>
              </a:rPr>
              <a:t>We will include voting on the Bylaws (YES or NO) on the same ballot as the ILC Election ballot</a:t>
            </a:r>
            <a:endParaRPr sz="39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387</Words>
  <Application>Microsoft Office PowerPoint</Application>
  <PresentationFormat>On-screen Show (16:9)</PresentationFormat>
  <Paragraphs>39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Wingdings</vt:lpstr>
      <vt:lpstr>Simple Light</vt:lpstr>
      <vt:lpstr>     2026 ILC Internal Elections</vt:lpstr>
      <vt:lpstr>Timetable</vt:lpstr>
      <vt:lpstr>Voting Process</vt:lpstr>
      <vt:lpstr>ILC ByLaws Update 10/01/26</vt:lpstr>
      <vt:lpstr>January 2026 Bylaws → Proposed LLC Bylaws</vt:lpstr>
      <vt:lpstr>Key Things That Stay the Same </vt:lpstr>
      <vt:lpstr>Timetable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Sheri</dc:creator>
  <cp:lastModifiedBy>Sheri Reinhart</cp:lastModifiedBy>
  <cp:revision>3</cp:revision>
  <dcterms:modified xsi:type="dcterms:W3CDTF">2026-10-12T18:29:21Z</dcterms:modified>
</cp:coreProperties>
</file>